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5" r:id="rId6"/>
    <p:sldId id="284" r:id="rId7"/>
    <p:sldId id="261" r:id="rId8"/>
    <p:sldId id="288" r:id="rId9"/>
    <p:sldId id="289" r:id="rId10"/>
    <p:sldId id="291" r:id="rId11"/>
    <p:sldId id="292" r:id="rId12"/>
    <p:sldId id="293" r:id="rId13"/>
    <p:sldId id="294" r:id="rId14"/>
    <p:sldId id="290" r:id="rId15"/>
    <p:sldId id="299" r:id="rId16"/>
    <p:sldId id="300" r:id="rId17"/>
    <p:sldId id="301" r:id="rId18"/>
    <p:sldId id="260" r:id="rId19"/>
    <p:sldId id="295" r:id="rId20"/>
    <p:sldId id="296" r:id="rId21"/>
    <p:sldId id="277" r:id="rId22"/>
    <p:sldId id="297" r:id="rId23"/>
    <p:sldId id="298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10-Feb-21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10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0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3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28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75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96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51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49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97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87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11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2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79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=""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=""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=""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=""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="" xmlns:a16="http://schemas.microsoft.com/office/drawing/2014/main" id="{2B940646-DE40-4E0F-AE42-6530784C9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="" xmlns:a16="http://schemas.microsoft.com/office/drawing/2014/main" id="{AEACA101-2521-41AA-8F51-FF0BF783E4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=""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=""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=""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=""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=""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=""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=""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="" xmlns:a16="http://schemas.microsoft.com/office/drawing/2014/main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="" xmlns:a16="http://schemas.microsoft.com/office/drawing/2014/main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="" xmlns:a16="http://schemas.microsoft.com/office/drawing/2014/main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=""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="" xmlns:a16="http://schemas.microsoft.com/office/drawing/2014/main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="" xmlns:a16="http://schemas.microsoft.com/office/drawing/2014/main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="" xmlns:a16="http://schemas.microsoft.com/office/drawing/2014/main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="" xmlns:a16="http://schemas.microsoft.com/office/drawing/2014/main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="" xmlns:a16="http://schemas.microsoft.com/office/drawing/2014/main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="" xmlns:a16="http://schemas.microsoft.com/office/drawing/2014/main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="" xmlns:a16="http://schemas.microsoft.com/office/drawing/2014/main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="" xmlns:a16="http://schemas.microsoft.com/office/drawing/2014/main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="" xmlns:a16="http://schemas.microsoft.com/office/drawing/2014/main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="" xmlns:a16="http://schemas.microsoft.com/office/drawing/2014/main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="" xmlns:a16="http://schemas.microsoft.com/office/drawing/2014/main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="" xmlns:a16="http://schemas.microsoft.com/office/drawing/2014/main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="" xmlns:a16="http://schemas.microsoft.com/office/drawing/2014/main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="" xmlns:a16="http://schemas.microsoft.com/office/drawing/2014/main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="" xmlns:a16="http://schemas.microsoft.com/office/drawing/2014/main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="" xmlns:a16="http://schemas.microsoft.com/office/drawing/2014/main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="" xmlns:a16="http://schemas.microsoft.com/office/drawing/2014/main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="" xmlns:a16="http://schemas.microsoft.com/office/drawing/2014/main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="" xmlns:a16="http://schemas.microsoft.com/office/drawing/2014/main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="" xmlns:a16="http://schemas.microsoft.com/office/drawing/2014/main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="" xmlns:a16="http://schemas.microsoft.com/office/drawing/2014/main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E8F9015-A4A2-47D3-9665-686A67F0ED81}"/>
              </a:ext>
            </a:extLst>
          </p:cNvPr>
          <p:cNvSpPr txBox="1"/>
          <p:nvPr userDrawn="1"/>
        </p:nvSpPr>
        <p:spPr>
          <a:xfrm>
            <a:off x="894898" y="1586928"/>
            <a:ext cx="202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20 October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426A1182-EDE9-44E7-BA1C-CCAA1B422C3C}"/>
              </a:ext>
            </a:extLst>
          </p:cNvPr>
          <p:cNvSpPr txBox="1"/>
          <p:nvPr userDrawn="1"/>
        </p:nvSpPr>
        <p:spPr>
          <a:xfrm>
            <a:off x="3305450" y="5001792"/>
            <a:ext cx="1388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None</a:t>
            </a:r>
            <a:endParaRPr lang="en-US" sz="12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453D0452-E8F6-4E1D-8D89-47F4DE14020B}"/>
              </a:ext>
            </a:extLst>
          </p:cNvPr>
          <p:cNvSpPr txBox="1"/>
          <p:nvPr userDrawn="1"/>
        </p:nvSpPr>
        <p:spPr>
          <a:xfrm>
            <a:off x="4720161" y="1583748"/>
            <a:ext cx="261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09 December</a:t>
            </a:r>
            <a:endParaRPr lang="en-US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8EE8165-DF59-42CB-A646-DBDAB53967B1}"/>
              </a:ext>
            </a:extLst>
          </p:cNvPr>
          <p:cNvSpPr txBox="1"/>
          <p:nvPr userDrawn="1"/>
        </p:nvSpPr>
        <p:spPr>
          <a:xfrm>
            <a:off x="7013351" y="4996460"/>
            <a:ext cx="228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19 February</a:t>
            </a:r>
            <a:endParaRPr lang="en-US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EC5584D-5A50-4F4A-A8CD-530EFB27FD79}"/>
              </a:ext>
            </a:extLst>
          </p:cNvPr>
          <p:cNvSpPr txBox="1"/>
          <p:nvPr userDrawn="1"/>
        </p:nvSpPr>
        <p:spPr>
          <a:xfrm>
            <a:off x="9264569" y="1586927"/>
            <a:ext cx="17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+mj-lt"/>
              </a:rPr>
              <a:t>09 March</a:t>
            </a:r>
            <a:endParaRPr lang="en-US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="" xmlns:a16="http://schemas.microsoft.com/office/drawing/2014/main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8" name="Text Placeholder 34">
            <a:extLst>
              <a:ext uri="{FF2B5EF4-FFF2-40B4-BE49-F238E27FC236}">
                <a16:creationId xmlns="" xmlns:a16="http://schemas.microsoft.com/office/drawing/2014/main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="" xmlns:a16="http://schemas.microsoft.com/office/drawing/2014/main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0" name="Text Placeholder 34">
            <a:extLst>
              <a:ext uri="{FF2B5EF4-FFF2-40B4-BE49-F238E27FC236}">
                <a16:creationId xmlns="" xmlns:a16="http://schemas.microsoft.com/office/drawing/2014/main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1" name="Text Placeholder 34">
            <a:extLst>
              <a:ext uri="{FF2B5EF4-FFF2-40B4-BE49-F238E27FC236}">
                <a16:creationId xmlns="" xmlns:a16="http://schemas.microsoft.com/office/drawing/2014/main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2" name="Text Placeholder 34">
            <a:extLst>
              <a:ext uri="{FF2B5EF4-FFF2-40B4-BE49-F238E27FC236}">
                <a16:creationId xmlns="" xmlns:a16="http://schemas.microsoft.com/office/drawing/2014/main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3" name="Text Placeholder 34">
            <a:extLst>
              <a:ext uri="{FF2B5EF4-FFF2-40B4-BE49-F238E27FC236}">
                <a16:creationId xmlns="" xmlns:a16="http://schemas.microsoft.com/office/drawing/2014/main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4">
            <a:extLst>
              <a:ext uri="{FF2B5EF4-FFF2-40B4-BE49-F238E27FC236}">
                <a16:creationId xmlns="" xmlns:a16="http://schemas.microsoft.com/office/drawing/2014/main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5" name="Text Placeholder 34">
            <a:extLst>
              <a:ext uri="{FF2B5EF4-FFF2-40B4-BE49-F238E27FC236}">
                <a16:creationId xmlns="" xmlns:a16="http://schemas.microsoft.com/office/drawing/2014/main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Hexagon 57">
            <a:extLst>
              <a:ext uri="{FF2B5EF4-FFF2-40B4-BE49-F238E27FC236}">
                <a16:creationId xmlns=""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9337179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9906382" y="2264117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0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=""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=""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="" xmlns:a16="http://schemas.microsoft.com/office/drawing/2014/main" id="{7FE1F4E8-B411-4807-9D24-A045EE06C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="" xmlns:a16="http://schemas.microsoft.com/office/drawing/2014/main" id="{8C3F648E-45E5-403C-973E-2BEED634B2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=""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=""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=""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=""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=""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=""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=""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=""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=""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="" xmlns:a16="http://schemas.microsoft.com/office/drawing/2014/main" id="{A140998F-B877-4BDC-843C-0071F5066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="" xmlns:a16="http://schemas.microsoft.com/office/drawing/2014/main" id="{2084D353-BE8A-4AAA-8BEC-B71CEE9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=""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n88/Remote_Sensing_Basics/tree/mas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n88/Remote_Sensing_Basics/tree/mast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hyperlink" Target="https://www.usna.edu/Users/oceano/pguth/md_help/html/approx_equivalents.htm#:~:text=At%20the%20equator%20for%20longitude,(2%20decimals%2C%20km%20accuracy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hyperlink" Target="https://bhuvan-app3.nrsc.gov.in/data/download/index.php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bhuvan.nrsc.gov.in/bhuvan/PDF/Resourcesat-1_Handbook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eos.com/blog/ndvi-faq-all-you-need-to-know-about-ndv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=""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Vegetation Cover Using Satellite Data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Demonstration Project by </a:t>
            </a:r>
            <a:r>
              <a:rPr lang="en-US" dirty="0" err="1" smtClean="0"/>
              <a:t>Aakriti</a:t>
            </a:r>
            <a:r>
              <a:rPr lang="en-US" dirty="0" smtClean="0"/>
              <a:t> Sinha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Corrected Images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19584"/>
            <a:ext cx="3369901" cy="3369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5" y="17643"/>
            <a:ext cx="3369901" cy="3369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3421377"/>
            <a:ext cx="3369901" cy="3369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4" y="3419436"/>
            <a:ext cx="3369901" cy="3369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323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" y="153326"/>
            <a:ext cx="6612337" cy="6612337"/>
          </a:xfrm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Combined Image with Location Markers</a:t>
            </a:r>
          </a:p>
          <a:p>
            <a:pPr marL="0" indent="0">
              <a:buNone/>
            </a:pPr>
            <a:r>
              <a:rPr lang="en-IN" dirty="0" smtClean="0"/>
              <a:t>Standard False Colour Composite</a:t>
            </a:r>
          </a:p>
          <a:p>
            <a:pPr marL="0" indent="0">
              <a:buNone/>
            </a:pPr>
            <a:r>
              <a:rPr lang="en-IN" dirty="0" smtClean="0"/>
              <a:t>R	G	B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|	 |	 |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V	 V	 V</a:t>
            </a:r>
          </a:p>
          <a:p>
            <a:pPr marL="0" indent="0">
              <a:buNone/>
            </a:pPr>
            <a:r>
              <a:rPr lang="en-IN" dirty="0" smtClean="0"/>
              <a:t>NIR	Red	Green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Red colour signifies vegetation. Denser the vegetation, darker the tone.</a:t>
            </a:r>
          </a:p>
          <a:p>
            <a:pPr marL="0" indent="0">
              <a:buNone/>
            </a:pPr>
            <a:r>
              <a:rPr lang="en-IN" dirty="0" smtClean="0"/>
              <a:t>Greys signify urban areas, roads and rivers.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Very Healthy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Moderately Healthy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Unhealthy Vegetation/Urban Features/River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6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Health Over Time</a:t>
            </a:r>
          </a:p>
          <a:p>
            <a:pPr marL="0" indent="0">
              <a:buNone/>
            </a:pPr>
            <a:r>
              <a:rPr lang="en-IN" dirty="0" smtClean="0"/>
              <a:t>The changes in vegetation health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586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Health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25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Density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Dense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Sparse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No Vegetation (Urban features, River)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=""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=""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=""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Density Over Time</a:t>
            </a:r>
          </a:p>
          <a:p>
            <a:pPr marL="0" indent="0">
              <a:buNone/>
            </a:pPr>
            <a:r>
              <a:rPr lang="en-IN" dirty="0" smtClean="0"/>
              <a:t>The changes in vegetation density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4711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Density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303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 </a:t>
            </a:r>
            <a:r>
              <a:rPr lang="en-US" sz="2800" dirty="0" smtClean="0">
                <a:hlinkClick r:id="rId3"/>
              </a:rPr>
              <a:t>(GitHub Repo)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500"/>
            <a:ext cx="4159051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#Loop through each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range(1,total_images+1):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#Get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create element tree object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}/*.xml')):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tree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ET.parse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get root element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root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tree.getroot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#iterate through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root.findall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For_Image_Data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if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Date_of_Pass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desc_item.text.split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else: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continue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Inspect Raw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#Inspect original image and make histogram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(2,2,sharex=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True,sharey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=True)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hax.ravel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imageio.imread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f_chooseColourMap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OriginalInColour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}.jpg"),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print(f"\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nInspect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in Band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}...")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hfig,hax,image_iBand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+ 1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hfig.suptitle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DN values of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hfig.subplots_adjust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(top=0.88)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/histograms/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Correct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#Function to process image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f_processImage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#Contrast Stretching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exposure.rescale_intensity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in_range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='image')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/Rescale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}.tiff"),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#Histogram of DNs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3074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False Colour Composite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#Create False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Composite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Image.merge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('RGB',(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nir_band,red_band,green_band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#Mark locations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f_markLocations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new_image_RGB.save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}_FCC_RGB.tiff"))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>
                <a:hlinkClick r:id="rId3"/>
              </a:rPr>
              <a:t>(GitHub Repo)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499"/>
            <a:ext cx="4159051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NDVI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#NDVI: Normalized Difference Vegetation Index: (NIR-R)/(NIR+R)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Allow division by zero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np.seterr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(divide='ignore', invalid='ignore')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Calculate NDVI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(float)) /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+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0.33] = 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ndvi_green_arr.shape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*255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}_ndvi_green_vegetation.tiff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ndvi_green,cmap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RdYlGn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Area Under Vegetation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#Calculate area under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- 1]*111*1000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)/1000000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#Total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#Dense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0.66)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#Sparse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0.66) &amp;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0.33))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#Add to list of vegetation area by date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#Percentage of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percentage_total_vegetation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ndvi_green_arr.size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))*100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3971924"/>
            <a:ext cx="4159051" cy="2615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Place data in Pandas </a:t>
            </a:r>
            <a:r>
              <a:rPr lang="en-IN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#Populate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['Date']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#Convert date values to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pd.to_datetime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df_vegetation.sort_values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(by=["Date"])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#Save year and month as separate columns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["Month"]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["Date"]).month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1050" y="3971922"/>
            <a:ext cx="6083099" cy="26152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 Vegetation Area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#Plot vegetation area by 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fig,ax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'],label="Total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blue',marker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='*',linewidth=2)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'],label="Dense Vegetation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Area“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='+',linewidth=2)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'],label="Sparse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orange',marker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o',linewidth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ax.set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="Year",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="Area Under Vegetation (sq.km)",title="Vegetation Cover Over Four Years")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ax.legend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="upper left")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plt.setp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ax.get_xticklabels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rotation=30,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horizontalalignment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='right')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fig.autofmt_xdate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ax.grid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("reports/Plots/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VegetationByYearPlot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plt.show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2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=""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Monitor Vegetation Cover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999" y="4688112"/>
            <a:ext cx="6816525" cy="900000"/>
          </a:xfrm>
        </p:spPr>
        <p:txBody>
          <a:bodyPr/>
          <a:lstStyle/>
          <a:p>
            <a:r>
              <a:rPr lang="en-US" sz="3200" dirty="0" smtClean="0"/>
              <a:t>Use satellite data to inspect the changes in vegetation health and density of an area of interest over a specific period of time</a:t>
            </a:r>
            <a:endParaRPr lang="en-US" sz="3200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=""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8" t="-3002"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79" b="11811"/>
          <a:stretch/>
        </p:blipFill>
        <p:spPr/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" y="747529"/>
            <a:ext cx="4008533" cy="26631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80" y="742719"/>
            <a:ext cx="4001994" cy="2667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2" y="3410714"/>
            <a:ext cx="4103932" cy="2735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1" y="3412564"/>
            <a:ext cx="3966409" cy="26442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16271" y="1152000"/>
            <a:ext cx="3912097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What more can be done?</a:t>
            </a:r>
          </a:p>
          <a:p>
            <a:pPr marL="0" indent="0">
              <a:buNone/>
            </a:pPr>
            <a:r>
              <a:rPr lang="en-IN" dirty="0" smtClean="0"/>
              <a:t>This demo project has very little data. If more data is acquired, we can much more.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800" b="1" dirty="0" smtClean="0"/>
              <a:t>Correlation</a:t>
            </a:r>
          </a:p>
          <a:p>
            <a:pPr marL="0" indent="0">
              <a:buNone/>
            </a:pPr>
            <a:r>
              <a:rPr lang="en-IN" sz="2800" b="1" dirty="0" smtClean="0"/>
              <a:t>Regression</a:t>
            </a:r>
          </a:p>
          <a:p>
            <a:pPr marL="0" indent="0">
              <a:buNone/>
            </a:pPr>
            <a:r>
              <a:rPr lang="en-IN" sz="2800" b="1" dirty="0" smtClean="0"/>
              <a:t>Prediction</a:t>
            </a:r>
          </a:p>
          <a:p>
            <a:pPr marL="0" indent="0">
              <a:buNone/>
            </a:pPr>
            <a:r>
              <a:rPr lang="en-US" sz="2800" b="1" dirty="0" smtClean="0"/>
              <a:t>Cluster Identification</a:t>
            </a:r>
          </a:p>
          <a:p>
            <a:pPr marL="0" indent="0">
              <a:buNone/>
            </a:pPr>
            <a:r>
              <a:rPr lang="en-US" sz="2800" b="1" dirty="0" smtClean="0"/>
              <a:t>Change Monitoring</a:t>
            </a:r>
          </a:p>
        </p:txBody>
      </p:sp>
    </p:spTree>
    <p:extLst>
      <p:ext uri="{BB962C8B-B14F-4D97-AF65-F5344CB8AC3E}">
        <p14:creationId xmlns:p14="http://schemas.microsoft.com/office/powerpoint/2010/main" val="7618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" y="86714"/>
            <a:ext cx="6016311" cy="4370986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Useful Tool for Monitoring Vegetation Density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Satellite data can be used to monitor vegetation cover over any selected area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LISS-III data enables us to use NDVI Index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minimum area covered is 27.7km by 27.7km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Obtaining a larger amount of data can help us find correlations of vegetation density with time periods.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seasonal changes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variations from regular seasonal density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analysis can be used to: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Quantify performance of land reclamation projects in mining areas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human activity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climate change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=""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1" y="432000"/>
            <a:ext cx="6208364" cy="5723190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Data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874" y="1741751"/>
            <a:ext cx="633226" cy="621276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Resourcesat-1 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Sensor LISS-III</a:t>
            </a:r>
          </a:p>
          <a:p>
            <a:r>
              <a:rPr lang="en-US" dirty="0" err="1" smtClean="0">
                <a:hlinkClick r:id="rId5"/>
              </a:rPr>
              <a:t>Bhuvan’s</a:t>
            </a:r>
            <a:r>
              <a:rPr lang="en-US" dirty="0" smtClean="0">
                <a:hlinkClick r:id="rId5"/>
              </a:rPr>
              <a:t> Open Data Archive</a:t>
            </a:r>
            <a:endParaRPr lang="en-US" dirty="0" smtClean="0"/>
          </a:p>
        </p:txBody>
      </p:sp>
      <p:pic>
        <p:nvPicPr>
          <p:cNvPr id="73" name="Picture Placeholder 72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1" y="3240778"/>
            <a:ext cx="1117139" cy="781215"/>
          </a:xfr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Spatial Resolution: 24m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 smtClean="0"/>
              <a:t>Degrees</a:t>
            </a:r>
            <a:r>
              <a:rPr lang="en-US" dirty="0"/>
              <a:t>: </a:t>
            </a:r>
            <a:r>
              <a:rPr lang="en-US" dirty="0" smtClean="0"/>
              <a:t>0.000225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/>
              <a:t>Calculated: (</a:t>
            </a:r>
            <a:r>
              <a:rPr lang="en-US" dirty="0" smtClean="0"/>
              <a:t>0.000225 * 111*1000)m = </a:t>
            </a:r>
            <a:r>
              <a:rPr lang="en-IN" dirty="0" smtClean="0"/>
              <a:t>24.975m</a:t>
            </a:r>
          </a:p>
          <a:p>
            <a:r>
              <a:rPr lang="en-IN" dirty="0" smtClean="0">
                <a:hlinkClick r:id="rId7"/>
              </a:rPr>
              <a:t>Reference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Number of Bands: 4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IN" dirty="0" smtClean="0"/>
              <a:t>3 spectral </a:t>
            </a:r>
            <a:r>
              <a:rPr lang="en-IN" dirty="0"/>
              <a:t>bands in VNIR and </a:t>
            </a:r>
            <a:r>
              <a:rPr lang="en-IN" dirty="0" smtClean="0"/>
              <a:t>1 band </a:t>
            </a:r>
            <a:r>
              <a:rPr lang="en-IN" dirty="0"/>
              <a:t>in </a:t>
            </a:r>
            <a:r>
              <a:rPr lang="en-IN" dirty="0" smtClean="0"/>
              <a:t>SWIR</a:t>
            </a:r>
          </a:p>
          <a:p>
            <a:r>
              <a:rPr lang="en-IN" dirty="0" smtClean="0"/>
              <a:t>B2 (Green), B3(Red), B4(NIR), B5(SWIR)</a:t>
            </a:r>
          </a:p>
          <a:p>
            <a:r>
              <a:rPr lang="en-IN" dirty="0" smtClean="0">
                <a:hlinkClick r:id="rId9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153327"/>
            <a:ext cx="6012000" cy="3910672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Area of Interest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sz="1800" dirty="0" smtClean="0"/>
              <a:t>Single Tile (Longitude, Latitude)</a:t>
            </a:r>
            <a:endParaRPr lang="en-IN" dirty="0"/>
          </a:p>
          <a:p>
            <a:pPr algn="l"/>
            <a:r>
              <a:rPr lang="en-IN" sz="1400" dirty="0" smtClean="0"/>
              <a:t>Upper left: X </a:t>
            </a:r>
            <a:r>
              <a:rPr lang="en-IN" sz="1400" dirty="0"/>
              <a:t>= 86.25E, Y = </a:t>
            </a:r>
            <a:r>
              <a:rPr lang="en-IN" sz="1400" dirty="0" smtClean="0"/>
              <a:t>24N	Upper right: X </a:t>
            </a:r>
            <a:r>
              <a:rPr lang="en-IN" sz="1400" dirty="0"/>
              <a:t>= 86.5E, Y = </a:t>
            </a:r>
            <a:r>
              <a:rPr lang="en-IN" sz="1400" dirty="0" smtClean="0"/>
              <a:t>24N</a:t>
            </a:r>
          </a:p>
          <a:p>
            <a:pPr algn="l"/>
            <a:r>
              <a:rPr lang="en-IN" sz="1400" dirty="0"/>
              <a:t>Lower left: X = 86.25E, Y = 23.75N </a:t>
            </a:r>
            <a:r>
              <a:rPr lang="en-IN" sz="1400" dirty="0" smtClean="0"/>
              <a:t>	Lower right: X = </a:t>
            </a:r>
            <a:r>
              <a:rPr lang="en-IN" sz="1400" dirty="0"/>
              <a:t>86.5E, Y = </a:t>
            </a:r>
            <a:r>
              <a:rPr lang="en-IN" sz="1400" dirty="0" smtClean="0"/>
              <a:t>23.75N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err="1" smtClean="0"/>
              <a:t>Dhanbad</a:t>
            </a:r>
            <a:r>
              <a:rPr lang="en-US" sz="4400" dirty="0" smtClean="0"/>
              <a:t>, Surrounding Urban Areas and Northwestern Region</a:t>
            </a:r>
            <a:endParaRPr lang="en-US" sz="4400" dirty="0"/>
          </a:p>
          <a:p>
            <a:pPr marL="0" indent="0">
              <a:buNone/>
            </a:pPr>
            <a:r>
              <a:rPr lang="en-IN" dirty="0" err="1" smtClean="0"/>
              <a:t>Dhanbad</a:t>
            </a:r>
            <a:r>
              <a:rPr lang="en-IN" dirty="0" smtClean="0"/>
              <a:t> (Long, </a:t>
            </a:r>
            <a:r>
              <a:rPr lang="en-IN" dirty="0" err="1" smtClean="0"/>
              <a:t>Lat</a:t>
            </a:r>
            <a:r>
              <a:rPr lang="en-IN" dirty="0" smtClean="0"/>
              <a:t>): 86.43E, 23.79N</a:t>
            </a:r>
          </a:p>
          <a:p>
            <a:pPr marL="0" indent="0">
              <a:buNone/>
            </a:pPr>
            <a:r>
              <a:rPr lang="en-US" dirty="0"/>
              <a:t>Total area covered: </a:t>
            </a:r>
            <a:r>
              <a:rPr lang="en-IN" dirty="0"/>
              <a:t>27.672 km by 27.672 km</a:t>
            </a:r>
          </a:p>
          <a:p>
            <a:pPr marL="0" indent="0">
              <a:buNone/>
            </a:pPr>
            <a:r>
              <a:rPr lang="en-IN" dirty="0"/>
              <a:t>		765.74 </a:t>
            </a:r>
            <a:r>
              <a:rPr lang="en-IN" dirty="0" smtClean="0"/>
              <a:t>sq.km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1688" y="3373860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2009</a:t>
            </a:r>
            <a:endParaRPr lang="en-IN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507241" y="3373859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2010</a:t>
            </a:r>
            <a:endParaRPr lang="en-IN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4010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2011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6886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2012</a:t>
            </a:r>
            <a:endParaRPr lang="en-I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7216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2013</a:t>
            </a:r>
            <a:endParaRPr lang="en-IN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1" y="85726"/>
            <a:ext cx="5009144" cy="6677024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Vegetation 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NDVI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=""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Normalized Difference Vegetation Index</a:t>
            </a:r>
          </a:p>
          <a:p>
            <a:r>
              <a:rPr lang="en-US" dirty="0" smtClean="0"/>
              <a:t>(NIR + R)/(NIR + R)</a:t>
            </a:r>
          </a:p>
        </p:txBody>
      </p:sp>
      <p:pic>
        <p:nvPicPr>
          <p:cNvPr id="73" name="Picture Placeholder 72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=""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3423717" cy="720000"/>
          </a:xfrm>
        </p:spPr>
        <p:txBody>
          <a:bodyPr/>
          <a:lstStyle/>
          <a:p>
            <a:r>
              <a:rPr lang="en-US" dirty="0" smtClean="0"/>
              <a:t>&lt; 0 : Inanimate Objects</a:t>
            </a:r>
          </a:p>
          <a:p>
            <a:r>
              <a:rPr lang="en-US" dirty="0" smtClean="0"/>
              <a:t>0.2 – 0.33: Unhealthy plants</a:t>
            </a:r>
          </a:p>
          <a:p>
            <a:r>
              <a:rPr lang="en-US" dirty="0" smtClean="0"/>
              <a:t>0.33 – 0.66: Moderately healthy plants</a:t>
            </a:r>
          </a:p>
          <a:p>
            <a:r>
              <a:rPr lang="en-US" dirty="0" smtClean="0"/>
              <a:t>&gt; 0.66: Very healthy plants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68780"/>
            <a:ext cx="691688" cy="625761"/>
          </a:xfr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715528"/>
            <a:ext cx="3002400" cy="432000"/>
          </a:xfrm>
        </p:spPr>
        <p:txBody>
          <a:bodyPr/>
          <a:lstStyle/>
          <a:p>
            <a:r>
              <a:rPr lang="en-US" dirty="0" smtClean="0"/>
              <a:t>Vegetation Density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=""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5083757"/>
            <a:ext cx="2728086" cy="720000"/>
          </a:xfrm>
        </p:spPr>
        <p:txBody>
          <a:bodyPr/>
          <a:lstStyle/>
          <a:p>
            <a:r>
              <a:rPr lang="en-US" dirty="0" smtClean="0"/>
              <a:t>0.1 – 0.2: Bare soil</a:t>
            </a:r>
          </a:p>
          <a:p>
            <a:r>
              <a:rPr lang="en-US" dirty="0" smtClean="0"/>
              <a:t>0.2 </a:t>
            </a:r>
            <a:r>
              <a:rPr lang="en-US" dirty="0"/>
              <a:t>– </a:t>
            </a:r>
            <a:r>
              <a:rPr lang="en-US" dirty="0" smtClean="0"/>
              <a:t>0.5: Sparse Vegetation</a:t>
            </a:r>
            <a:endParaRPr lang="en-US" dirty="0"/>
          </a:p>
          <a:p>
            <a:r>
              <a:rPr lang="en-US" dirty="0" smtClean="0"/>
              <a:t>&gt; 0.5: Dense vegetation</a:t>
            </a:r>
          </a:p>
          <a:p>
            <a:r>
              <a:rPr lang="en-US" dirty="0" smtClean="0">
                <a:hlinkClick r:id="rId7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A look through LISS-III eyes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10375"/>
            <a:ext cx="32194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204943"/>
            <a:ext cx="321945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3492000"/>
            <a:ext cx="3219450" cy="321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3492000"/>
            <a:ext cx="3219450" cy="3219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1857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Inspecting the DN Value Distribution</a:t>
            </a:r>
          </a:p>
          <a:p>
            <a:pPr marL="0" indent="0">
              <a:buNone/>
            </a:pPr>
            <a:r>
              <a:rPr lang="en-IN" dirty="0" smtClean="0"/>
              <a:t>DN values are concentrated over a small portion of the total range of values (0-255) in Band 2, 3, and 5.</a:t>
            </a:r>
          </a:p>
          <a:p>
            <a:pPr marL="0" indent="0">
              <a:buNone/>
            </a:pPr>
            <a:r>
              <a:rPr lang="en-IN" dirty="0" smtClean="0"/>
              <a:t>Low contrast and lesser differentiation of features.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2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DN Value Distribution after Correction</a:t>
            </a:r>
          </a:p>
          <a:p>
            <a:pPr marL="0" indent="0">
              <a:buNone/>
            </a:pPr>
            <a:r>
              <a:rPr lang="en-IN" dirty="0" smtClean="0"/>
              <a:t>Rescaling with Linear Stretch</a:t>
            </a:r>
          </a:p>
          <a:p>
            <a:pPr marL="0" indent="0">
              <a:buNone/>
            </a:pPr>
            <a:r>
              <a:rPr lang="en-IN" dirty="0" smtClean="0"/>
              <a:t>Complete range of DN values (0-255) utilized</a:t>
            </a:r>
          </a:p>
          <a:p>
            <a:pPr marL="0" indent="0">
              <a:buNone/>
            </a:pPr>
            <a:r>
              <a:rPr lang="en-IN" dirty="0" smtClean="0"/>
              <a:t>Better contrast and differentiation of features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2DF6AE8-6133-4C1E-91DD-755705ACF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=""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=""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=""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=""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=""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=""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=""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=""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=""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=""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=""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=""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=""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=""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1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1203</Words>
  <Application>Microsoft Office PowerPoint</Application>
  <PresentationFormat>Widescreen</PresentationFormat>
  <Paragraphs>296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Times New Roman</vt:lpstr>
      <vt:lpstr>Office Theme</vt:lpstr>
      <vt:lpstr>Monitoring Vegetation Cover Using Satellite Data</vt:lpstr>
      <vt:lpstr>Objective</vt:lpstr>
      <vt:lpstr>Satellite Data</vt:lpstr>
      <vt:lpstr>Area of Interest</vt:lpstr>
      <vt:lpstr>Time Period</vt:lpstr>
      <vt:lpstr>Measuring Vegetation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Vegetation Health on 20 October 2009 </vt:lpstr>
      <vt:lpstr>PowerPoint Presentation</vt:lpstr>
      <vt:lpstr>Change in Vegetation Health</vt:lpstr>
      <vt:lpstr>Vegetation Density on 20 October 2009 </vt:lpstr>
      <vt:lpstr>PowerPoint Presentation</vt:lpstr>
      <vt:lpstr>Change in Vegetation Density</vt:lpstr>
      <vt:lpstr>All analysis and visualization done in Python 3 (GitHub Repo)</vt:lpstr>
      <vt:lpstr>All analysis and visualization done in Python 3 (Contd) (GitHub Repo)</vt:lpstr>
      <vt:lpstr>PowerPoint Presentation</vt:lpstr>
      <vt:lpstr>Summary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2021-02-08T11:47:57Z</dcterms:created>
  <dcterms:modified xsi:type="dcterms:W3CDTF">2021-02-10T05:53:43Z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